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69" r:id="rId13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A5814-18B1-4799-8F69-903952E1C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6F910D-4BA2-47A2-9F83-6E332E885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7FAED-2C6A-4A3B-9085-257027AC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CB02A-99C6-4349-9274-E5057478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EF7AB8-DE9C-49B3-9603-2BC245EF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999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710FD-79CE-4D47-8CBB-FD228AD2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0B26BF-6CA4-4F0F-8CE0-576A51BAD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94134-09C7-449B-85C7-50B7C892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F28F6-21BB-4829-BED1-057E1052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F2901-BEE5-478A-8538-83315C9D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0938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C7E6CF-8E8A-4C04-BFF5-3F0066E3B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227EC5-AD12-41A3-8067-21DF7EAE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30AC1-8C2E-48A0-8EA3-D52BF145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0977E-93BD-42B1-950B-33345BFA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62AF9E-60CA-47EB-9160-33E8B63B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7728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D2D5F-744E-40DC-BD74-9B5C8FFA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AF205-55DD-4A83-8A1D-1F739304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1B293-536B-4CB4-8EF3-DEF120A8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769D9-F8D5-4B71-9A4D-D309843F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605FF8-487C-4152-8449-70A1F900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393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AB1D7-5A36-4115-BA68-8E3834F4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3494D7-ED2F-4B72-888C-403EBA8CF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03CA8-C9A8-4156-AB0D-C31FF920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BE5684-6479-4275-822F-7A6C06A7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E39F5-16E1-4E32-9003-F6AC38FE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825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4FD2E-6DC8-414E-9C22-90EA36BA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A3B10-0CDB-4B73-B01F-39D0FDF82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21C7DD-17AD-4E62-80EF-9821BB345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6A3226-7396-4227-A537-EA6FEA9B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DC198-6DD7-496F-8642-0DBA85D3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4ACD47-EB8E-4469-82F6-D8AD3734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8657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B3A7F-0023-4FA7-B271-BCA4470C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FC6A86-F5D1-4039-BBAE-BA4F3CE2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EC079C-2FD3-4224-9E4B-1F87B528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04EFD2-6512-49FF-8215-567C4FCAF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89E2B5-EBDC-4E37-BD86-9032A52EB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E2528A-999C-45D8-9919-AAD71454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96F203-2389-4544-8C54-5CA6C82C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1F31B-E294-4B86-9579-5D85921E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8672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0DF97-1BBA-4703-AA6C-F4D86FF1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237F78-6CE0-49A4-87D2-22510C37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085A7E-87EA-4634-A728-8086A9B2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76C2B-382A-44D0-96C0-F07C0DCD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180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E90087-9963-4C54-8881-08EFA812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53DE9D-9066-4466-B741-56ACD140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86308B-E3E9-41E1-AD2E-916E82A7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644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440B2-C1B9-46D9-813A-37546A32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DE139-E873-40C9-A80E-A1054733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C0C0D7-E99E-4280-AF5D-34F26F6F7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4E978-0B41-40D3-9225-43DC4B20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4EC5ED-8D96-4FC7-8487-C026E60D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5DD786-0619-4D7A-AAEC-0FD62B68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2190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E7CB7-EEBC-457C-8468-B78E0A78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6FADCA-AFAF-4D20-887F-AED86FE67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924EA7-4504-40B9-8B76-B1B4EAE5F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5352D-7A98-43CF-A1C3-D887FEAA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0BBA6C-C973-45A9-87F8-EED6C1C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7FBDC7-E44B-4D06-B858-7F702457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3367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1B8DD5-FF0B-47A9-A22A-FBA14AF5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C7C613-E6A9-463B-A665-BD937819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F33EE-9768-40A5-83E9-5BF3177C5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119E-0CB4-4DDC-B328-791051EF5A7A}" type="datetimeFigureOut">
              <a:rPr lang="es-PR" smtClean="0"/>
              <a:t>02/07/2019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63E59-DFC9-4855-8077-7BBD3BFF5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FDCD2-14A5-46A3-A11E-76D14588B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19A7-BB84-44CA-BC9B-53F24D200DF8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12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ciclarte.cemex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226A16-75A9-4700-BF11-B5A9C488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6495"/>
            <a:ext cx="12183035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387FB8-FD86-4CFF-A870-AD0C2FAC8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59" y="117618"/>
            <a:ext cx="2604808" cy="14449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7B7CAC-6FDC-4B8A-BC59-A5FBF7FBF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" y="0"/>
            <a:ext cx="12177656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4EFB81C-2F72-4C68-AAFD-CA964F538F32}"/>
              </a:ext>
            </a:extLst>
          </p:cNvPr>
          <p:cNvSpPr txBox="1">
            <a:spLocks/>
          </p:cNvSpPr>
          <p:nvPr/>
        </p:nvSpPr>
        <p:spPr>
          <a:xfrm>
            <a:off x="3274141" y="5855109"/>
            <a:ext cx="9980461" cy="571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FICHA DESCRIPTIVA Y FOTOS 2019</a:t>
            </a:r>
          </a:p>
        </p:txBody>
      </p:sp>
    </p:spTree>
    <p:extLst>
      <p:ext uri="{BB962C8B-B14F-4D97-AF65-F5344CB8AC3E}">
        <p14:creationId xmlns:p14="http://schemas.microsoft.com/office/powerpoint/2010/main" val="314821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157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FOTOS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4D6F508-872A-47AE-9E87-B297BE99A193}"/>
              </a:ext>
            </a:extLst>
          </p:cNvPr>
          <p:cNvSpPr/>
          <p:nvPr/>
        </p:nvSpPr>
        <p:spPr>
          <a:xfrm>
            <a:off x="861389" y="1223365"/>
            <a:ext cx="810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C00000"/>
                </a:solidFill>
              </a:rPr>
              <a:t>* </a:t>
            </a:r>
            <a:r>
              <a:rPr lang="en-US" sz="1400" b="1" dirty="0" err="1">
                <a:solidFill>
                  <a:srgbClr val="C00000"/>
                </a:solidFill>
              </a:rPr>
              <a:t>Incluir</a:t>
            </a:r>
            <a:r>
              <a:rPr lang="en-US" sz="1400" b="1" dirty="0">
                <a:solidFill>
                  <a:srgbClr val="C00000"/>
                </a:solidFill>
              </a:rPr>
              <a:t> 10 </a:t>
            </a:r>
            <a:r>
              <a:rPr lang="en-US" sz="1400" b="1" dirty="0" err="1">
                <a:solidFill>
                  <a:srgbClr val="C00000"/>
                </a:solidFill>
              </a:rPr>
              <a:t>fotos</a:t>
            </a:r>
            <a:r>
              <a:rPr lang="en-US" sz="1400" b="1" dirty="0">
                <a:solidFill>
                  <a:srgbClr val="C00000"/>
                </a:solidFill>
              </a:rPr>
              <a:t> del </a:t>
            </a:r>
            <a:r>
              <a:rPr lang="en-US" sz="1400" b="1" dirty="0" err="1">
                <a:solidFill>
                  <a:srgbClr val="C00000"/>
                </a:solidFill>
              </a:rPr>
              <a:t>proceso</a:t>
            </a:r>
            <a:r>
              <a:rPr lang="en-US" sz="1400" b="1" dirty="0">
                <a:solidFill>
                  <a:srgbClr val="C00000"/>
                </a:solidFill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</a:rPr>
              <a:t>elaboración</a:t>
            </a:r>
            <a:r>
              <a:rPr lang="en-US" sz="1400" b="1" dirty="0">
                <a:solidFill>
                  <a:srgbClr val="C00000"/>
                </a:solidFill>
              </a:rPr>
              <a:t> y </a:t>
            </a:r>
            <a:r>
              <a:rPr lang="en-US" sz="1400" b="1" dirty="0" err="1">
                <a:solidFill>
                  <a:srgbClr val="C00000"/>
                </a:solidFill>
              </a:rPr>
              <a:t>confección</a:t>
            </a:r>
            <a:r>
              <a:rPr lang="en-US" sz="1400" b="1" dirty="0">
                <a:solidFill>
                  <a:srgbClr val="C00000"/>
                </a:solidFill>
              </a:rPr>
              <a:t> de la </a:t>
            </a:r>
            <a:r>
              <a:rPr lang="en-US" sz="1400" b="1" dirty="0" err="1">
                <a:solidFill>
                  <a:srgbClr val="C00000"/>
                </a:solidFill>
              </a:rPr>
              <a:t>obra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donde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aparezcan</a:t>
            </a:r>
            <a:r>
              <a:rPr lang="en-US" sz="1400" b="1" dirty="0">
                <a:solidFill>
                  <a:srgbClr val="C00000"/>
                </a:solidFill>
              </a:rPr>
              <a:t> los </a:t>
            </a:r>
            <a:r>
              <a:rPr lang="en-US" sz="1400" b="1" dirty="0" err="1">
                <a:solidFill>
                  <a:srgbClr val="C00000"/>
                </a:solidFill>
              </a:rPr>
              <a:t>estudiantes</a:t>
            </a:r>
            <a:r>
              <a:rPr lang="en-US" sz="1400" b="1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004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3536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OTROS DATOS…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3484E9B-AB5B-453E-AC51-C357E8002138}"/>
              </a:ext>
            </a:extLst>
          </p:cNvPr>
          <p:cNvSpPr/>
          <p:nvPr/>
        </p:nvSpPr>
        <p:spPr>
          <a:xfrm>
            <a:off x="861389" y="1413472"/>
            <a:ext cx="658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Total de </a:t>
            </a:r>
            <a:r>
              <a:rPr lang="en-US" b="1" dirty="0" err="1">
                <a:solidFill>
                  <a:schemeClr val="bg1"/>
                </a:solidFill>
              </a:rPr>
              <a:t>Estudiantes</a:t>
            </a:r>
            <a:r>
              <a:rPr lang="en-US" b="1" dirty="0">
                <a:solidFill>
                  <a:schemeClr val="bg1"/>
                </a:solidFill>
              </a:rPr>
              <a:t> que </a:t>
            </a:r>
            <a:r>
              <a:rPr lang="en-US" b="1" dirty="0" err="1">
                <a:solidFill>
                  <a:schemeClr val="bg1"/>
                </a:solidFill>
              </a:rPr>
              <a:t>trabajaron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en-US" b="1" dirty="0" err="1">
                <a:solidFill>
                  <a:schemeClr val="bg1"/>
                </a:solidFill>
              </a:rPr>
              <a:t>obra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Tiempo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preparación</a:t>
            </a:r>
            <a:r>
              <a:rPr lang="en-US" b="1" dirty="0">
                <a:solidFill>
                  <a:schemeClr val="bg1"/>
                </a:solidFill>
              </a:rPr>
              <a:t> de la </a:t>
            </a:r>
            <a:r>
              <a:rPr lang="en-US" b="1" dirty="0" err="1">
                <a:solidFill>
                  <a:schemeClr val="bg1"/>
                </a:solidFill>
              </a:rPr>
              <a:t>maqueta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Lo </a:t>
            </a:r>
            <a:r>
              <a:rPr lang="en-US" b="1" dirty="0" err="1">
                <a:solidFill>
                  <a:schemeClr val="bg1"/>
                </a:solidFill>
              </a:rPr>
              <a:t>aprendido</a:t>
            </a:r>
            <a:r>
              <a:rPr lang="en-US" b="1" dirty="0">
                <a:solidFill>
                  <a:schemeClr val="bg1"/>
                </a:solidFill>
              </a:rPr>
              <a:t> y lo </a:t>
            </a:r>
            <a:r>
              <a:rPr lang="en-US" b="1" dirty="0" err="1">
                <a:solidFill>
                  <a:schemeClr val="bg1"/>
                </a:solidFill>
              </a:rPr>
              <a:t>más</a:t>
            </a:r>
            <a:r>
              <a:rPr lang="en-US" b="1" dirty="0">
                <a:solidFill>
                  <a:schemeClr val="bg1"/>
                </a:solidFill>
              </a:rPr>
              <a:t> que les </a:t>
            </a:r>
            <a:r>
              <a:rPr lang="en-US" b="1" dirty="0" err="1">
                <a:solidFill>
                  <a:schemeClr val="bg1"/>
                </a:solidFill>
              </a:rPr>
              <a:t>gustó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7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CA20EB6A-6839-4FAE-9B38-3C45EB17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C2522FE4-9313-4AEB-80BC-385D0D49008D}"/>
              </a:ext>
            </a:extLst>
          </p:cNvPr>
          <p:cNvSpPr txBox="1">
            <a:spLocks/>
          </p:cNvSpPr>
          <p:nvPr/>
        </p:nvSpPr>
        <p:spPr>
          <a:xfrm>
            <a:off x="0" y="1661532"/>
            <a:ext cx="12183035" cy="389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PARA MÁS INFORMACIÓN: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Hecdalí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Marrero Rosa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Especialista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Asuntos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la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Comunidad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 Comunicaciones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CEMEX Puerto Rico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reciclarte.cemex@gmail.com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Facebook: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Recicl-Arte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CEMEX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www.cemexpuertorico.com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616882CD-8368-4CEB-B40A-B2A9E2980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08" y="222540"/>
            <a:ext cx="2835368" cy="15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8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226A16-75A9-4700-BF11-B5A9C488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0"/>
            <a:ext cx="12183035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6A0D66-B320-433C-9C6B-78CF16D0E7F5}"/>
              </a:ext>
            </a:extLst>
          </p:cNvPr>
          <p:cNvSpPr/>
          <p:nvPr/>
        </p:nvSpPr>
        <p:spPr>
          <a:xfrm>
            <a:off x="821634" y="656522"/>
            <a:ext cx="5467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AVISO IMPORTANTE</a:t>
            </a:r>
            <a:endParaRPr lang="es-PR" sz="400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D387FB8-FD86-4CFF-A870-AD0C2FAC8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59" y="117618"/>
            <a:ext cx="2604808" cy="14449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614F16-4762-493C-963D-D42FF7DA95E4}"/>
              </a:ext>
            </a:extLst>
          </p:cNvPr>
          <p:cNvSpPr txBox="1">
            <a:spLocks/>
          </p:cNvSpPr>
          <p:nvPr/>
        </p:nvSpPr>
        <p:spPr>
          <a:xfrm>
            <a:off x="1368044" y="2199308"/>
            <a:ext cx="8382000" cy="3763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mantener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uniformidad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información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sometida</a:t>
            </a:r>
            <a:r>
              <a:rPr lang="en-US" dirty="0">
                <a:solidFill>
                  <a:schemeClr val="bg1"/>
                </a:solidFill>
              </a:rPr>
              <a:t> por los </a:t>
            </a:r>
            <a:r>
              <a:rPr lang="en-US" dirty="0" err="1">
                <a:solidFill>
                  <a:schemeClr val="bg1"/>
                </a:solidFill>
              </a:rPr>
              <a:t>estudiantes</a:t>
            </a:r>
            <a:r>
              <a:rPr lang="en-US" dirty="0">
                <a:solidFill>
                  <a:schemeClr val="bg1"/>
                </a:solidFill>
              </a:rPr>
              <a:t>, TODAS las </a:t>
            </a:r>
            <a:r>
              <a:rPr lang="en-US" dirty="0" err="1">
                <a:solidFill>
                  <a:schemeClr val="bg1"/>
                </a:solidFill>
              </a:rPr>
              <a:t>clases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participantes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utilizar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formato</a:t>
            </a:r>
            <a:r>
              <a:rPr lang="en-US" dirty="0">
                <a:solidFill>
                  <a:schemeClr val="bg1"/>
                </a:solidFill>
              </a:rPr>
              <a:t>. Ver </a:t>
            </a:r>
            <a:r>
              <a:rPr lang="en-US" dirty="0" err="1">
                <a:solidFill>
                  <a:schemeClr val="bg1"/>
                </a:solidFill>
              </a:rPr>
              <a:t>reglamento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aclarar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dudas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enviar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correo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electrónico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u="sng" dirty="0">
                <a:solidFill>
                  <a:schemeClr val="bg1"/>
                </a:solidFill>
              </a:rPr>
              <a:t>reciclarte.cemex@gmail.com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4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859646-7427-4CCC-B21D-CD99684CD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93" y="180798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62A861-3424-43A7-A698-25646EF8B904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estudiante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escuela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obra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9B12E-99F0-498E-8B0F-F7AEA84DD79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81834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550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MATERIALES UTILIZADOS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600" b="1" dirty="0" err="1">
                <a:solidFill>
                  <a:srgbClr val="C00000"/>
                </a:solidFill>
              </a:rPr>
              <a:t>Recuerda</a:t>
            </a:r>
            <a:r>
              <a:rPr lang="en-US" sz="1600" b="1" dirty="0">
                <a:solidFill>
                  <a:srgbClr val="C00000"/>
                </a:solidFill>
              </a:rPr>
              <a:t>: </a:t>
            </a:r>
            <a:r>
              <a:rPr lang="en-US" sz="1600" b="1" dirty="0" err="1">
                <a:solidFill>
                  <a:srgbClr val="C00000"/>
                </a:solidFill>
              </a:rPr>
              <a:t>Todos</a:t>
            </a:r>
            <a:r>
              <a:rPr lang="en-US" sz="1600" b="1" dirty="0">
                <a:solidFill>
                  <a:srgbClr val="C00000"/>
                </a:solidFill>
              </a:rPr>
              <a:t> lo </a:t>
            </a:r>
            <a:r>
              <a:rPr lang="en-US" sz="1600" b="1" dirty="0" err="1">
                <a:solidFill>
                  <a:srgbClr val="C00000"/>
                </a:solidFill>
              </a:rPr>
              <a:t>materiales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deben</a:t>
            </a:r>
            <a:r>
              <a:rPr lang="en-US" sz="1600" b="1" dirty="0">
                <a:solidFill>
                  <a:srgbClr val="C00000"/>
                </a:solidFill>
              </a:rPr>
              <a:t> ser </a:t>
            </a:r>
            <a:r>
              <a:rPr lang="en-US" sz="1600" b="1" dirty="0" err="1">
                <a:solidFill>
                  <a:srgbClr val="C00000"/>
                </a:solidFill>
              </a:rPr>
              <a:t>reciclados</a:t>
            </a:r>
            <a:r>
              <a:rPr lang="en-US" sz="1600" b="1" dirty="0">
                <a:solidFill>
                  <a:srgbClr val="C00000"/>
                </a:solidFill>
              </a:rPr>
              <a:t> o </a:t>
            </a:r>
            <a:r>
              <a:rPr lang="en-US" sz="1600" b="1" dirty="0" err="1">
                <a:solidFill>
                  <a:srgbClr val="C00000"/>
                </a:solidFill>
              </a:rPr>
              <a:t>reciclables</a:t>
            </a:r>
            <a:r>
              <a:rPr lang="en-US" sz="1600" b="1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8714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6431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DESCRIPCIÓN DE LA OBRA (1)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600" b="1" dirty="0">
                <a:solidFill>
                  <a:srgbClr val="C00000"/>
                </a:solidFill>
              </a:rPr>
              <a:t>*No </a:t>
            </a:r>
            <a:r>
              <a:rPr lang="en-US" sz="1600" b="1" dirty="0" err="1">
                <a:solidFill>
                  <a:srgbClr val="C00000"/>
                </a:solidFill>
              </a:rPr>
              <a:t>más</a:t>
            </a:r>
            <a:r>
              <a:rPr lang="en-US" sz="1600" b="1" dirty="0">
                <a:solidFill>
                  <a:srgbClr val="C00000"/>
                </a:solidFill>
              </a:rPr>
              <a:t> de 3 slides / </a:t>
            </a:r>
            <a:r>
              <a:rPr lang="en-US" sz="1600" b="1" dirty="0" err="1">
                <a:solidFill>
                  <a:srgbClr val="C00000"/>
                </a:solidFill>
              </a:rPr>
              <a:t>tamaño</a:t>
            </a:r>
            <a:r>
              <a:rPr lang="en-US" sz="1600" b="1" dirty="0">
                <a:solidFill>
                  <a:srgbClr val="C00000"/>
                </a:solidFill>
              </a:rPr>
              <a:t> de </a:t>
            </a:r>
            <a:r>
              <a:rPr lang="en-US" sz="1600" b="1" dirty="0" err="1">
                <a:solidFill>
                  <a:srgbClr val="C00000"/>
                </a:solidFill>
              </a:rPr>
              <a:t>letra</a:t>
            </a:r>
            <a:r>
              <a:rPr lang="en-US" sz="1600" b="1" dirty="0">
                <a:solidFill>
                  <a:srgbClr val="C00000"/>
                </a:solidFill>
              </a:rPr>
              <a:t> 14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6FDBBD7-8C49-4335-A21C-D780E8E94EE4}"/>
              </a:ext>
            </a:extLst>
          </p:cNvPr>
          <p:cNvSpPr/>
          <p:nvPr/>
        </p:nvSpPr>
        <p:spPr>
          <a:xfrm>
            <a:off x="861389" y="1738843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Resumen</a:t>
            </a:r>
            <a:r>
              <a:rPr lang="en-US" sz="1400" b="1" dirty="0">
                <a:solidFill>
                  <a:schemeClr val="bg1"/>
                </a:solidFill>
              </a:rPr>
              <a:t> del </a:t>
            </a:r>
            <a:r>
              <a:rPr lang="en-US" sz="1400" b="1" dirty="0" err="1">
                <a:solidFill>
                  <a:schemeClr val="bg1"/>
                </a:solidFill>
              </a:rPr>
              <a:t>estado</a:t>
            </a:r>
            <a:r>
              <a:rPr lang="en-US" sz="1400" b="1" dirty="0">
                <a:solidFill>
                  <a:schemeClr val="bg1"/>
                </a:solidFill>
              </a:rPr>
              <a:t> actual de la zona </a:t>
            </a:r>
            <a:r>
              <a:rPr lang="en-US" sz="1400" b="1" dirty="0" err="1">
                <a:solidFill>
                  <a:schemeClr val="bg1"/>
                </a:solidFill>
              </a:rPr>
              <a:t>portuaria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elegida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Descripción</a:t>
            </a:r>
            <a:r>
              <a:rPr lang="en-US" sz="1400" b="1" dirty="0">
                <a:solidFill>
                  <a:schemeClr val="bg1"/>
                </a:solidFill>
              </a:rPr>
              <a:t>  de la </a:t>
            </a:r>
            <a:r>
              <a:rPr lang="en-US" sz="1400" b="1" dirty="0" err="1">
                <a:solidFill>
                  <a:schemeClr val="bg1"/>
                </a:solidFill>
              </a:rPr>
              <a:t>nueva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propuesta</a:t>
            </a:r>
            <a:r>
              <a:rPr lang="en-US" sz="1400" b="1" dirty="0">
                <a:solidFill>
                  <a:schemeClr val="bg1"/>
                </a:solidFill>
              </a:rPr>
              <a:t> con </a:t>
            </a:r>
            <a:r>
              <a:rPr lang="en-US" sz="1400" b="1" dirty="0" err="1">
                <a:solidFill>
                  <a:schemeClr val="bg1"/>
                </a:solidFill>
              </a:rPr>
              <a:t>soluciones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viables</a:t>
            </a:r>
            <a:r>
              <a:rPr lang="en-US" sz="1400" b="1" dirty="0">
                <a:solidFill>
                  <a:schemeClr val="bg1"/>
                </a:solidFill>
              </a:rPr>
              <a:t> para revitalizer el </a:t>
            </a:r>
            <a:r>
              <a:rPr lang="en-US" sz="1400" b="1" dirty="0" err="1">
                <a:solidFill>
                  <a:schemeClr val="bg1"/>
                </a:solidFill>
              </a:rPr>
              <a:t>entorno</a:t>
            </a:r>
            <a:r>
              <a:rPr lang="en-US" sz="1400" b="1" dirty="0">
                <a:solidFill>
                  <a:schemeClr val="bg1"/>
                </a:solidFill>
              </a:rPr>
              <a:t> y </a:t>
            </a:r>
            <a:r>
              <a:rPr lang="en-US" sz="1400" b="1" dirty="0" err="1">
                <a:solidFill>
                  <a:schemeClr val="bg1"/>
                </a:solidFill>
              </a:rPr>
              <a:t>convertirlo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en</a:t>
            </a:r>
            <a:r>
              <a:rPr lang="en-US" sz="1400" b="1" dirty="0">
                <a:solidFill>
                  <a:schemeClr val="bg1"/>
                </a:solidFill>
              </a:rPr>
              <a:t> una zona </a:t>
            </a:r>
            <a:r>
              <a:rPr lang="en-US" sz="1400" b="1" dirty="0" err="1">
                <a:solidFill>
                  <a:schemeClr val="bg1"/>
                </a:solidFill>
              </a:rPr>
              <a:t>activa</a:t>
            </a:r>
            <a:r>
              <a:rPr lang="en-US" sz="1400" b="1" dirty="0">
                <a:solidFill>
                  <a:schemeClr val="bg1"/>
                </a:solidFill>
              </a:rPr>
              <a:t> (BORRAR PARA MAXIMIZAR EL ESPACIO)</a:t>
            </a:r>
          </a:p>
        </p:txBody>
      </p:sp>
    </p:spTree>
    <p:extLst>
      <p:ext uri="{BB962C8B-B14F-4D97-AF65-F5344CB8AC3E}">
        <p14:creationId xmlns:p14="http://schemas.microsoft.com/office/powerpoint/2010/main" val="16583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7845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CONT. DESCRIPCIÓN DE LA OBRA (2)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F7B55A-7DC5-4C7B-9ABD-CF4EDD0CF091}"/>
              </a:ext>
            </a:extLst>
          </p:cNvPr>
          <p:cNvSpPr/>
          <p:nvPr/>
        </p:nvSpPr>
        <p:spPr>
          <a:xfrm>
            <a:off x="861389" y="1738843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Resumen</a:t>
            </a:r>
            <a:r>
              <a:rPr lang="en-US" sz="1400" b="1" dirty="0">
                <a:solidFill>
                  <a:schemeClr val="bg1"/>
                </a:solidFill>
              </a:rPr>
              <a:t> del </a:t>
            </a:r>
            <a:r>
              <a:rPr lang="en-US" sz="1400" b="1" dirty="0" err="1">
                <a:solidFill>
                  <a:schemeClr val="bg1"/>
                </a:solidFill>
              </a:rPr>
              <a:t>estado</a:t>
            </a:r>
            <a:r>
              <a:rPr lang="en-US" sz="1400" b="1" dirty="0">
                <a:solidFill>
                  <a:schemeClr val="bg1"/>
                </a:solidFill>
              </a:rPr>
              <a:t> actual de la zona </a:t>
            </a:r>
            <a:r>
              <a:rPr lang="en-US" sz="1400" b="1" dirty="0" err="1">
                <a:solidFill>
                  <a:schemeClr val="bg1"/>
                </a:solidFill>
              </a:rPr>
              <a:t>portuaria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elegida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Descripción</a:t>
            </a:r>
            <a:r>
              <a:rPr lang="en-US" sz="1400" b="1" dirty="0">
                <a:solidFill>
                  <a:schemeClr val="bg1"/>
                </a:solidFill>
              </a:rPr>
              <a:t>  de la </a:t>
            </a:r>
            <a:r>
              <a:rPr lang="en-US" sz="1400" b="1" dirty="0" err="1">
                <a:solidFill>
                  <a:schemeClr val="bg1"/>
                </a:solidFill>
              </a:rPr>
              <a:t>nueva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propuesta</a:t>
            </a:r>
            <a:r>
              <a:rPr lang="en-US" sz="1400" b="1" dirty="0">
                <a:solidFill>
                  <a:schemeClr val="bg1"/>
                </a:solidFill>
              </a:rPr>
              <a:t> con </a:t>
            </a:r>
            <a:r>
              <a:rPr lang="en-US" sz="1400" b="1" dirty="0" err="1">
                <a:solidFill>
                  <a:schemeClr val="bg1"/>
                </a:solidFill>
              </a:rPr>
              <a:t>soluciones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viables</a:t>
            </a:r>
            <a:r>
              <a:rPr lang="en-US" sz="1400" b="1" dirty="0">
                <a:solidFill>
                  <a:schemeClr val="bg1"/>
                </a:solidFill>
              </a:rPr>
              <a:t> para revitalizer el </a:t>
            </a:r>
            <a:r>
              <a:rPr lang="en-US" sz="1400" b="1" dirty="0" err="1">
                <a:solidFill>
                  <a:schemeClr val="bg1"/>
                </a:solidFill>
              </a:rPr>
              <a:t>entorno</a:t>
            </a:r>
            <a:r>
              <a:rPr lang="en-US" sz="1400" b="1" dirty="0">
                <a:solidFill>
                  <a:schemeClr val="bg1"/>
                </a:solidFill>
              </a:rPr>
              <a:t> y </a:t>
            </a:r>
            <a:r>
              <a:rPr lang="en-US" sz="1400" b="1" dirty="0" err="1">
                <a:solidFill>
                  <a:schemeClr val="bg1"/>
                </a:solidFill>
              </a:rPr>
              <a:t>convertirlo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en</a:t>
            </a:r>
            <a:r>
              <a:rPr lang="en-US" sz="1400" b="1" dirty="0">
                <a:solidFill>
                  <a:schemeClr val="bg1"/>
                </a:solidFill>
              </a:rPr>
              <a:t> una zona </a:t>
            </a:r>
            <a:r>
              <a:rPr lang="en-US" sz="1400" b="1" dirty="0" err="1">
                <a:solidFill>
                  <a:schemeClr val="bg1"/>
                </a:solidFill>
              </a:rPr>
              <a:t>activa</a:t>
            </a:r>
            <a:r>
              <a:rPr lang="en-US" sz="1400" b="1" dirty="0">
                <a:solidFill>
                  <a:schemeClr val="bg1"/>
                </a:solidFill>
              </a:rPr>
              <a:t> (BORRAR PARA MAXIMIZAR EL ESPACIO)</a:t>
            </a:r>
          </a:p>
        </p:txBody>
      </p:sp>
    </p:spTree>
    <p:extLst>
      <p:ext uri="{BB962C8B-B14F-4D97-AF65-F5344CB8AC3E}">
        <p14:creationId xmlns:p14="http://schemas.microsoft.com/office/powerpoint/2010/main" val="364395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7845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CONT. DESCRIPCIÓN DE LA OBRA (3)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C5EFCE0-5E65-4ADF-882C-FE98E35F8FC8}"/>
              </a:ext>
            </a:extLst>
          </p:cNvPr>
          <p:cNvSpPr/>
          <p:nvPr/>
        </p:nvSpPr>
        <p:spPr>
          <a:xfrm>
            <a:off x="861389" y="1738843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Resumen</a:t>
            </a:r>
            <a:r>
              <a:rPr lang="en-US" sz="1400" b="1" dirty="0">
                <a:solidFill>
                  <a:schemeClr val="bg1"/>
                </a:solidFill>
              </a:rPr>
              <a:t> del </a:t>
            </a:r>
            <a:r>
              <a:rPr lang="en-US" sz="1400" b="1" dirty="0" err="1">
                <a:solidFill>
                  <a:schemeClr val="bg1"/>
                </a:solidFill>
              </a:rPr>
              <a:t>estado</a:t>
            </a:r>
            <a:r>
              <a:rPr lang="en-US" sz="1400" b="1" dirty="0">
                <a:solidFill>
                  <a:schemeClr val="bg1"/>
                </a:solidFill>
              </a:rPr>
              <a:t> actual de la zona </a:t>
            </a:r>
            <a:r>
              <a:rPr lang="en-US" sz="1400" b="1" dirty="0" err="1">
                <a:solidFill>
                  <a:schemeClr val="bg1"/>
                </a:solidFill>
              </a:rPr>
              <a:t>portuaria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elegida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</a:rPr>
              <a:t>Descripción</a:t>
            </a:r>
            <a:r>
              <a:rPr lang="en-US" sz="1400" b="1" dirty="0">
                <a:solidFill>
                  <a:schemeClr val="bg1"/>
                </a:solidFill>
              </a:rPr>
              <a:t>  de la </a:t>
            </a:r>
            <a:r>
              <a:rPr lang="en-US" sz="1400" b="1" dirty="0" err="1">
                <a:solidFill>
                  <a:schemeClr val="bg1"/>
                </a:solidFill>
              </a:rPr>
              <a:t>nueva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propuesta</a:t>
            </a:r>
            <a:r>
              <a:rPr lang="en-US" sz="1400" b="1" dirty="0">
                <a:solidFill>
                  <a:schemeClr val="bg1"/>
                </a:solidFill>
              </a:rPr>
              <a:t> con </a:t>
            </a:r>
            <a:r>
              <a:rPr lang="en-US" sz="1400" b="1" dirty="0" err="1">
                <a:solidFill>
                  <a:schemeClr val="bg1"/>
                </a:solidFill>
              </a:rPr>
              <a:t>soluciones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viables</a:t>
            </a:r>
            <a:r>
              <a:rPr lang="en-US" sz="1400" b="1" dirty="0">
                <a:solidFill>
                  <a:schemeClr val="bg1"/>
                </a:solidFill>
              </a:rPr>
              <a:t> para revitalizer el </a:t>
            </a:r>
            <a:r>
              <a:rPr lang="en-US" sz="1400" b="1" dirty="0" err="1">
                <a:solidFill>
                  <a:schemeClr val="bg1"/>
                </a:solidFill>
              </a:rPr>
              <a:t>entorno</a:t>
            </a:r>
            <a:r>
              <a:rPr lang="en-US" sz="1400" b="1" dirty="0">
                <a:solidFill>
                  <a:schemeClr val="bg1"/>
                </a:solidFill>
              </a:rPr>
              <a:t> y </a:t>
            </a:r>
            <a:r>
              <a:rPr lang="en-US" sz="1400" b="1" dirty="0" err="1">
                <a:solidFill>
                  <a:schemeClr val="bg1"/>
                </a:solidFill>
              </a:rPr>
              <a:t>convertirlo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en</a:t>
            </a:r>
            <a:r>
              <a:rPr lang="en-US" sz="1400" b="1" dirty="0">
                <a:solidFill>
                  <a:schemeClr val="bg1"/>
                </a:solidFill>
              </a:rPr>
              <a:t> una zona </a:t>
            </a:r>
            <a:r>
              <a:rPr lang="en-US" sz="1400" b="1" dirty="0" err="1">
                <a:solidFill>
                  <a:schemeClr val="bg1"/>
                </a:solidFill>
              </a:rPr>
              <a:t>activa</a:t>
            </a:r>
            <a:r>
              <a:rPr lang="en-US" sz="1400" b="1" dirty="0">
                <a:solidFill>
                  <a:schemeClr val="bg1"/>
                </a:solidFill>
              </a:rPr>
              <a:t> (BORRAR PARA MAXIMIZAR EL ESPACIO)</a:t>
            </a:r>
          </a:p>
        </p:txBody>
      </p:sp>
    </p:spTree>
    <p:extLst>
      <p:ext uri="{BB962C8B-B14F-4D97-AF65-F5344CB8AC3E}">
        <p14:creationId xmlns:p14="http://schemas.microsoft.com/office/powerpoint/2010/main" val="420550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157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FOTOS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4D6F508-872A-47AE-9E87-B297BE99A193}"/>
              </a:ext>
            </a:extLst>
          </p:cNvPr>
          <p:cNvSpPr/>
          <p:nvPr/>
        </p:nvSpPr>
        <p:spPr>
          <a:xfrm>
            <a:off x="861389" y="1223365"/>
            <a:ext cx="810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C00000"/>
                </a:solidFill>
              </a:rPr>
              <a:t>* </a:t>
            </a:r>
            <a:r>
              <a:rPr lang="en-US" sz="1400" b="1" dirty="0" err="1">
                <a:solidFill>
                  <a:srgbClr val="C00000"/>
                </a:solidFill>
              </a:rPr>
              <a:t>Incluir</a:t>
            </a:r>
            <a:r>
              <a:rPr lang="en-US" sz="1400" b="1" dirty="0">
                <a:solidFill>
                  <a:srgbClr val="C00000"/>
                </a:solidFill>
              </a:rPr>
              <a:t> 10 </a:t>
            </a:r>
            <a:r>
              <a:rPr lang="en-US" sz="1400" b="1" dirty="0" err="1">
                <a:solidFill>
                  <a:srgbClr val="C00000"/>
                </a:solidFill>
              </a:rPr>
              <a:t>fotos</a:t>
            </a:r>
            <a:r>
              <a:rPr lang="en-US" sz="1400" b="1" dirty="0">
                <a:solidFill>
                  <a:srgbClr val="C00000"/>
                </a:solidFill>
              </a:rPr>
              <a:t> del </a:t>
            </a:r>
            <a:r>
              <a:rPr lang="en-US" sz="1400" b="1" dirty="0" err="1">
                <a:solidFill>
                  <a:srgbClr val="C00000"/>
                </a:solidFill>
              </a:rPr>
              <a:t>proceso</a:t>
            </a:r>
            <a:r>
              <a:rPr lang="en-US" sz="1400" b="1" dirty="0">
                <a:solidFill>
                  <a:srgbClr val="C00000"/>
                </a:solidFill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</a:rPr>
              <a:t>elaboración</a:t>
            </a:r>
            <a:r>
              <a:rPr lang="en-US" sz="1400" b="1" dirty="0">
                <a:solidFill>
                  <a:srgbClr val="C00000"/>
                </a:solidFill>
              </a:rPr>
              <a:t> y </a:t>
            </a:r>
            <a:r>
              <a:rPr lang="en-US" sz="1400" b="1" dirty="0" err="1">
                <a:solidFill>
                  <a:srgbClr val="C00000"/>
                </a:solidFill>
              </a:rPr>
              <a:t>confección</a:t>
            </a:r>
            <a:r>
              <a:rPr lang="en-US" sz="1400" b="1" dirty="0">
                <a:solidFill>
                  <a:srgbClr val="C00000"/>
                </a:solidFill>
              </a:rPr>
              <a:t> de la </a:t>
            </a:r>
            <a:r>
              <a:rPr lang="en-US" sz="1400" b="1" dirty="0" err="1">
                <a:solidFill>
                  <a:srgbClr val="C00000"/>
                </a:solidFill>
              </a:rPr>
              <a:t>obra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donde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aparezcan</a:t>
            </a:r>
            <a:r>
              <a:rPr lang="en-US" sz="1400" b="1" dirty="0">
                <a:solidFill>
                  <a:srgbClr val="C00000"/>
                </a:solidFill>
              </a:rPr>
              <a:t> los </a:t>
            </a:r>
            <a:r>
              <a:rPr lang="en-US" sz="1400" b="1" dirty="0" err="1">
                <a:solidFill>
                  <a:srgbClr val="C00000"/>
                </a:solidFill>
              </a:rPr>
              <a:t>estudiantes</a:t>
            </a:r>
            <a:r>
              <a:rPr lang="en-US" sz="1400" b="1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02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335D70-26A1-4262-8DD9-02C8F381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D302AF-1AC2-4E0E-82C2-49E4822D00BD}"/>
              </a:ext>
            </a:extLst>
          </p:cNvPr>
          <p:cNvSpPr/>
          <p:nvPr/>
        </p:nvSpPr>
        <p:spPr>
          <a:xfrm>
            <a:off x="861389" y="515479"/>
            <a:ext cx="157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FOTOS</a:t>
            </a:r>
            <a:endParaRPr lang="es-PR" sz="4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43C0C3-FDF0-46FA-991B-E7169458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41" y="293933"/>
            <a:ext cx="2604808" cy="14449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D558A-6C89-4FC1-ADDA-D490B9A427B9}"/>
              </a:ext>
            </a:extLst>
          </p:cNvPr>
          <p:cNvSpPr txBox="1">
            <a:spLocks/>
          </p:cNvSpPr>
          <p:nvPr/>
        </p:nvSpPr>
        <p:spPr>
          <a:xfrm>
            <a:off x="861389" y="1223365"/>
            <a:ext cx="8229600" cy="42211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4D6F508-872A-47AE-9E87-B297BE99A193}"/>
              </a:ext>
            </a:extLst>
          </p:cNvPr>
          <p:cNvSpPr/>
          <p:nvPr/>
        </p:nvSpPr>
        <p:spPr>
          <a:xfrm>
            <a:off x="861389" y="1223365"/>
            <a:ext cx="810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C00000"/>
                </a:solidFill>
              </a:rPr>
              <a:t>* </a:t>
            </a:r>
            <a:r>
              <a:rPr lang="en-US" sz="1400" b="1" dirty="0" err="1">
                <a:solidFill>
                  <a:srgbClr val="C00000"/>
                </a:solidFill>
              </a:rPr>
              <a:t>Incluir</a:t>
            </a:r>
            <a:r>
              <a:rPr lang="en-US" sz="1400" b="1" dirty="0">
                <a:solidFill>
                  <a:srgbClr val="C00000"/>
                </a:solidFill>
              </a:rPr>
              <a:t> 10 </a:t>
            </a:r>
            <a:r>
              <a:rPr lang="en-US" sz="1400" b="1" dirty="0" err="1">
                <a:solidFill>
                  <a:srgbClr val="C00000"/>
                </a:solidFill>
              </a:rPr>
              <a:t>fotos</a:t>
            </a:r>
            <a:r>
              <a:rPr lang="en-US" sz="1400" b="1" dirty="0">
                <a:solidFill>
                  <a:srgbClr val="C00000"/>
                </a:solidFill>
              </a:rPr>
              <a:t> del </a:t>
            </a:r>
            <a:r>
              <a:rPr lang="en-US" sz="1400" b="1" dirty="0" err="1">
                <a:solidFill>
                  <a:srgbClr val="C00000"/>
                </a:solidFill>
              </a:rPr>
              <a:t>proceso</a:t>
            </a:r>
            <a:r>
              <a:rPr lang="en-US" sz="1400" b="1" dirty="0">
                <a:solidFill>
                  <a:srgbClr val="C00000"/>
                </a:solidFill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</a:rPr>
              <a:t>elaboración</a:t>
            </a:r>
            <a:r>
              <a:rPr lang="en-US" sz="1400" b="1" dirty="0">
                <a:solidFill>
                  <a:srgbClr val="C00000"/>
                </a:solidFill>
              </a:rPr>
              <a:t> y </a:t>
            </a:r>
            <a:r>
              <a:rPr lang="en-US" sz="1400" b="1" dirty="0" err="1">
                <a:solidFill>
                  <a:srgbClr val="C00000"/>
                </a:solidFill>
              </a:rPr>
              <a:t>confección</a:t>
            </a:r>
            <a:r>
              <a:rPr lang="en-US" sz="1400" b="1" dirty="0">
                <a:solidFill>
                  <a:srgbClr val="C00000"/>
                </a:solidFill>
              </a:rPr>
              <a:t> de la </a:t>
            </a:r>
            <a:r>
              <a:rPr lang="en-US" sz="1400" b="1" dirty="0" err="1">
                <a:solidFill>
                  <a:srgbClr val="C00000"/>
                </a:solidFill>
              </a:rPr>
              <a:t>obra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donde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aparezcan</a:t>
            </a:r>
            <a:r>
              <a:rPr lang="en-US" sz="1400" b="1" dirty="0">
                <a:solidFill>
                  <a:srgbClr val="C00000"/>
                </a:solidFill>
              </a:rPr>
              <a:t> los </a:t>
            </a:r>
            <a:r>
              <a:rPr lang="en-US" sz="1400" b="1" dirty="0" err="1">
                <a:solidFill>
                  <a:srgbClr val="C00000"/>
                </a:solidFill>
              </a:rPr>
              <a:t>estudiantes</a:t>
            </a:r>
            <a:r>
              <a:rPr lang="en-US" sz="1400" b="1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23358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302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Dubai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HECDALI Marrero Rosa</dc:creator>
  <cp:lastModifiedBy>Karina Dianne Jove</cp:lastModifiedBy>
  <cp:revision>38</cp:revision>
  <dcterms:created xsi:type="dcterms:W3CDTF">2019-02-05T19:43:58Z</dcterms:created>
  <dcterms:modified xsi:type="dcterms:W3CDTF">2019-02-07T17:02:02Z</dcterms:modified>
</cp:coreProperties>
</file>